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0" r:id="rId4"/>
    <p:sldId id="272" r:id="rId5"/>
    <p:sldId id="274" r:id="rId6"/>
    <p:sldId id="269" r:id="rId7"/>
    <p:sldId id="275" r:id="rId8"/>
    <p:sldId id="276" r:id="rId9"/>
    <p:sldId id="332" r:id="rId10"/>
    <p:sldId id="261" r:id="rId11"/>
    <p:sldId id="271" r:id="rId12"/>
    <p:sldId id="33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7" autoAdjust="0"/>
    <p:restoredTop sz="94013"/>
  </p:normalViewPr>
  <p:slideViewPr>
    <p:cSldViewPr>
      <p:cViewPr varScale="1">
        <p:scale>
          <a:sx n="76" d="100"/>
          <a:sy n="76" d="100"/>
        </p:scale>
        <p:origin x="23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9C470-23AF-BC47-A19A-EFFAE12E9A20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FE035-935D-ED45-8670-EC13531BB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414D2-7761-4F90-8C30-C299C572E736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62F7-9E21-4018-9453-51700C0AB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76200" y="1784866"/>
            <a:ext cx="8763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ahoma" pitchFamily="34" charset="0"/>
                <a:cs typeface="Times New Roman" pitchFamily="18" charset="0"/>
              </a:rPr>
              <a:t>TITLE- Persistent diplopia after repair of orbital blowout fracture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4191000"/>
            <a:ext cx="83820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PRESENTING AUTHOR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Dr. Reena Gupta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Professor, RIO</a:t>
            </a:r>
          </a:p>
          <a:p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Paediatric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ophthalmologist &amp;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Strabismologist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PGIMS, Rohtak</a:t>
            </a: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CO- AUTHORS-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Dr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Neebha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Anand,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Dr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Rohan Madan,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Dr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 Akanksha Yadav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463B-1A25-7442-B5EB-339AB026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RE-EVALUATION OF MRI SCAN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204F7-4473-4B4F-AE96-3EFB100DB8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421715" y="1295400"/>
            <a:ext cx="3904752" cy="452596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1EAC1-0BE9-6740-A71C-4FDFB259E6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8C4A4A-F21C-254C-8677-00E6AEBF2AB6}"/>
              </a:ext>
            </a:extLst>
          </p:cNvPr>
          <p:cNvSpPr/>
          <p:nvPr/>
        </p:nvSpPr>
        <p:spPr>
          <a:xfrm>
            <a:off x="4724400" y="1295400"/>
            <a:ext cx="426720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DIAGNOSIS- </a:t>
            </a:r>
          </a:p>
          <a:p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Persistent diplopia post partial tear of inferior rectus muscle-iatrogenic/ finding missed during repair of orbital floor fracture 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Conservative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was able to fuse with 12 PD in primary position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Prescribed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6PD BU in right eye 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6PD  BD in  left  eye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 spectacles, separate pair for near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A2C9A6-70F1-6548-BD33-991C6816687E}"/>
              </a:ext>
            </a:extLst>
          </p:cNvPr>
          <p:cNvSpPr/>
          <p:nvPr/>
        </p:nvSpPr>
        <p:spPr>
          <a:xfrm>
            <a:off x="152400" y="5886271"/>
            <a:ext cx="495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Fig-9  MRI  2mm Coronal cuts taken post repair of orbital floor fracture revealed a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tear of the inferior rectus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 annotations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690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76864"/>
            <a:ext cx="8229600" cy="1224136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 </a:t>
            </a:r>
            <a:br>
              <a:rPr lang="en-US" sz="2200" dirty="0"/>
            </a:br>
            <a:br>
              <a:rPr lang="en-US" dirty="0"/>
            </a:b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77155"/>
            <a:ext cx="2590800" cy="131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200400"/>
            <a:ext cx="276422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3200400"/>
            <a:ext cx="2667000" cy="127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3200400"/>
            <a:ext cx="2590800" cy="128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1577155"/>
            <a:ext cx="2743200" cy="127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3000" y="1530980"/>
            <a:ext cx="2666999" cy="136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52800" y="76200"/>
            <a:ext cx="2590800" cy="114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" y="76200"/>
            <a:ext cx="2743200" cy="114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48400" y="76200"/>
            <a:ext cx="2666999" cy="1135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191000" y="28194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Ortho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215298" y="1230868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Ortho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990600" y="28194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Ortho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3886200" y="44196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L/R with 7 BI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6858000" y="2819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 L/R with 8 BI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71F4A-E991-8C4D-B4FB-893B5C27E103}"/>
              </a:ext>
            </a:extLst>
          </p:cNvPr>
          <p:cNvSpPr txBox="1"/>
          <p:nvPr/>
        </p:nvSpPr>
        <p:spPr>
          <a:xfrm>
            <a:off x="457200" y="4953000"/>
            <a:ext cx="80602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Satisfactory functional recovery  after  3months and 6 months of follow up without need of surgery for strabismus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alignment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Enophthalmos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Hypertropia only in downgaze-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refused surgery for residual deviation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limitation in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infraduction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diplopia in primary 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59118-6D0B-2243-A1EC-636329D4BB3E}"/>
              </a:ext>
            </a:extLst>
          </p:cNvPr>
          <p:cNvSpPr txBox="1"/>
          <p:nvPr/>
        </p:nvSpPr>
        <p:spPr>
          <a:xfrm>
            <a:off x="304800" y="4648200"/>
            <a:ext cx="883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Fig-10 shows improvement in deviation and motility after con 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servative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35336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898D-D770-6B42-8C7A-D19548D4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To conclude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4F987-B879-D640-A7E1-E6331D828683}"/>
              </a:ext>
            </a:extLst>
          </p:cNvPr>
          <p:cNvSpPr/>
          <p:nvPr/>
        </p:nvSpPr>
        <p:spPr>
          <a:xfrm>
            <a:off x="2699792" y="1574378"/>
            <a:ext cx="3312368" cy="576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VERTICAL DIPLOPIA POST ORBITAL TRAUMA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8B32948-ED3F-9F44-8190-A40C6F95C8C9}"/>
              </a:ext>
            </a:extLst>
          </p:cNvPr>
          <p:cNvSpPr/>
          <p:nvPr/>
        </p:nvSpPr>
        <p:spPr>
          <a:xfrm>
            <a:off x="4355976" y="2222450"/>
            <a:ext cx="45719" cy="43204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3F260F-264F-9F4F-9A17-2B084B61C3C1}"/>
              </a:ext>
            </a:extLst>
          </p:cNvPr>
          <p:cNvCxnSpPr/>
          <p:nvPr/>
        </p:nvCxnSpPr>
        <p:spPr>
          <a:xfrm>
            <a:off x="1835696" y="2870522"/>
            <a:ext cx="5472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>
            <a:extLst>
              <a:ext uri="{FF2B5EF4-FFF2-40B4-BE49-F238E27FC236}">
                <a16:creationId xmlns:a16="http://schemas.microsoft.com/office/drawing/2014/main" id="{6C8FDE97-6F9E-8240-9FAE-C86850D7B27F}"/>
              </a:ext>
            </a:extLst>
          </p:cNvPr>
          <p:cNvSpPr/>
          <p:nvPr/>
        </p:nvSpPr>
        <p:spPr>
          <a:xfrm>
            <a:off x="1835696" y="2870522"/>
            <a:ext cx="45719" cy="57606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8BEB1D-709A-DB40-9584-3565A77DDA90}"/>
              </a:ext>
            </a:extLst>
          </p:cNvPr>
          <p:cNvSpPr/>
          <p:nvPr/>
        </p:nvSpPr>
        <p:spPr>
          <a:xfrm>
            <a:off x="729286" y="3590602"/>
            <a:ext cx="1610465" cy="360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ENTRAPMENT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F25B016-C2E3-084E-80B1-B4304F1C36CB}"/>
              </a:ext>
            </a:extLst>
          </p:cNvPr>
          <p:cNvSpPr/>
          <p:nvPr/>
        </p:nvSpPr>
        <p:spPr>
          <a:xfrm>
            <a:off x="3419872" y="2870522"/>
            <a:ext cx="45719" cy="57606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5EBAE0-46A6-6945-BBC1-C63A9FCD7B8F}"/>
              </a:ext>
            </a:extLst>
          </p:cNvPr>
          <p:cNvSpPr/>
          <p:nvPr/>
        </p:nvSpPr>
        <p:spPr>
          <a:xfrm>
            <a:off x="2843808" y="3590603"/>
            <a:ext cx="1080120" cy="360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OCC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D899F-5E13-2347-9B5D-7B47399D8AC0}"/>
              </a:ext>
            </a:extLst>
          </p:cNvPr>
          <p:cNvSpPr/>
          <p:nvPr/>
        </p:nvSpPr>
        <p:spPr>
          <a:xfrm>
            <a:off x="4427985" y="3590602"/>
            <a:ext cx="1744215" cy="447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&gt;50%FRACTURE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2D941BC-BAE0-3B48-909C-B380C85B5C9A}"/>
              </a:ext>
            </a:extLst>
          </p:cNvPr>
          <p:cNvSpPr/>
          <p:nvPr/>
        </p:nvSpPr>
        <p:spPr>
          <a:xfrm>
            <a:off x="5246361" y="2870522"/>
            <a:ext cx="45719" cy="57606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7E7DD97-76F2-BF41-9EBA-E5FB7FD8156F}"/>
              </a:ext>
            </a:extLst>
          </p:cNvPr>
          <p:cNvSpPr/>
          <p:nvPr/>
        </p:nvSpPr>
        <p:spPr>
          <a:xfrm>
            <a:off x="7262585" y="2870521"/>
            <a:ext cx="45719" cy="72008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204B18-7B41-AD4C-9FD3-5B4C983334AD}"/>
              </a:ext>
            </a:extLst>
          </p:cNvPr>
          <p:cNvSpPr/>
          <p:nvPr/>
        </p:nvSpPr>
        <p:spPr>
          <a:xfrm>
            <a:off x="6588224" y="3590602"/>
            <a:ext cx="1944216" cy="360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ENOPHTHALMOS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CDD870C-4CA9-F446-B3A5-1F864C97CD22}"/>
              </a:ext>
            </a:extLst>
          </p:cNvPr>
          <p:cNvSpPr/>
          <p:nvPr/>
        </p:nvSpPr>
        <p:spPr>
          <a:xfrm>
            <a:off x="4139952" y="3950641"/>
            <a:ext cx="72008" cy="86409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1B8526-0991-224E-B9F5-A2ED793BAD38}"/>
              </a:ext>
            </a:extLst>
          </p:cNvPr>
          <p:cNvSpPr/>
          <p:nvPr/>
        </p:nvSpPr>
        <p:spPr>
          <a:xfrm>
            <a:off x="4427984" y="4238674"/>
            <a:ext cx="2277616" cy="485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PERSISTENT DIPLOPIA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229103-DDA7-A943-8E92-50BF4F840C24}"/>
              </a:ext>
            </a:extLst>
          </p:cNvPr>
          <p:cNvCxnSpPr/>
          <p:nvPr/>
        </p:nvCxnSpPr>
        <p:spPr>
          <a:xfrm flipH="1">
            <a:off x="3275856" y="4814738"/>
            <a:ext cx="864096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002F44C-9466-1E4B-AC91-18794CACE3EF}"/>
              </a:ext>
            </a:extLst>
          </p:cNvPr>
          <p:cNvSpPr/>
          <p:nvPr/>
        </p:nvSpPr>
        <p:spPr>
          <a:xfrm>
            <a:off x="107504" y="5174778"/>
            <a:ext cx="3672408" cy="7200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RESTRICTION IR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HYPOTROPIA-IR recession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B33F8B-66E9-C44F-B437-90C84AECF568}"/>
              </a:ext>
            </a:extLst>
          </p:cNvPr>
          <p:cNvCxnSpPr/>
          <p:nvPr/>
        </p:nvCxnSpPr>
        <p:spPr>
          <a:xfrm>
            <a:off x="4211960" y="4814738"/>
            <a:ext cx="1034401" cy="36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05BF4B-E499-3A4F-8A0D-692127000017}"/>
              </a:ext>
            </a:extLst>
          </p:cNvPr>
          <p:cNvSpPr/>
          <p:nvPr/>
        </p:nvSpPr>
        <p:spPr>
          <a:xfrm>
            <a:off x="4860032" y="5174777"/>
            <a:ext cx="3672408" cy="9312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 PARESIS-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HYPER –&lt;10-observe/IR res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&gt;10- SR rec ADD</a:t>
            </a:r>
          </a:p>
          <a:p>
            <a:r>
              <a:rPr lang="en-US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Faden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with IR rec C/L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E886D13-C8EA-FC45-A40F-2BAF0270F772}"/>
              </a:ext>
            </a:extLst>
          </p:cNvPr>
          <p:cNvSpPr/>
          <p:nvPr/>
        </p:nvSpPr>
        <p:spPr>
          <a:xfrm>
            <a:off x="4139952" y="4814738"/>
            <a:ext cx="72008" cy="122413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FA5163-14B7-2F4F-AA54-0214AF4B386C}"/>
              </a:ext>
            </a:extLst>
          </p:cNvPr>
          <p:cNvSpPr/>
          <p:nvPr/>
        </p:nvSpPr>
        <p:spPr>
          <a:xfrm>
            <a:off x="2555776" y="6172200"/>
            <a:ext cx="3024336" cy="5535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RESTRICTIVE + PARESIS</a:t>
            </a:r>
          </a:p>
        </p:txBody>
      </p:sp>
    </p:spTree>
    <p:extLst>
      <p:ext uri="{BB962C8B-B14F-4D97-AF65-F5344CB8AC3E}">
        <p14:creationId xmlns:p14="http://schemas.microsoft.com/office/powerpoint/2010/main" val="422139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Orbital trauma accounts for 36.3% of all facial fracture presentations. Strabismus occurs in 58% of patients with Blow out fractures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0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900" dirty="0">
                <a:latin typeface="Times New Roman" pitchFamily="18" charset="0"/>
                <a:cs typeface="Times New Roman" pitchFamily="18" charset="0"/>
              </a:rPr>
              <a:t>Orbital fractures are common sequelae of blunt trauma to the periocular region. Diplopia after orbital-floor fracture is not rare and is commonly attributed to incarceration of an extraocular muscle in the fracture site.</a:t>
            </a:r>
          </a:p>
          <a:p>
            <a:pPr marL="0" indent="0">
              <a:buNone/>
            </a:pPr>
            <a:endParaRPr lang="en-IN" sz="19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itchFamily="18" charset="0"/>
              </a:rPr>
              <a:t>In cases of vertical diplopia, traumatic inferior rectus muscle (IR) rupture is a rare, but possible cause of persistent </a:t>
            </a:r>
            <a:r>
              <a:rPr lang="en-US" sz="1900" dirty="0" err="1">
                <a:latin typeface="Times New Roman" panose="02020603050405020304" pitchFamily="18" charset="0"/>
                <a:cs typeface="Times New Roman" pitchFamily="18" charset="0"/>
              </a:rPr>
              <a:t>infraduction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deficit after repair of blow-out fracture which can be managed conservatively.</a:t>
            </a:r>
          </a:p>
          <a:p>
            <a:pPr marL="0" indent="0">
              <a:buNone/>
            </a:pPr>
            <a:endParaRPr lang="en-US" sz="19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Few cases have been published in the literature</a:t>
            </a:r>
            <a:r>
              <a:rPr lang="en-IN" sz="1900" dirty="0">
                <a:latin typeface="Times New Roman" panose="02020603050405020304" pitchFamily="18" charset="0"/>
                <a:cs typeface="Times New Roman" pitchFamily="18" charset="0"/>
              </a:rPr>
              <a:t>. We describe such an uncommon case with a review of the relevant published literature.</a:t>
            </a:r>
          </a:p>
          <a:p>
            <a:pPr>
              <a:buFont typeface="Wingdings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15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Tomasetti </a:t>
            </a:r>
            <a:r>
              <a:rPr lang="en-IN" sz="1500" b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P,Metzler</a:t>
            </a:r>
            <a:r>
              <a:rPr lang="en-IN" sz="15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P, Jacobsen </a:t>
            </a:r>
            <a:r>
              <a:rPr lang="en-IN" sz="1500" b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C.Isolated</a:t>
            </a:r>
            <a:r>
              <a:rPr lang="en-IN" sz="15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inferior rectus muscle rupture after blunt orbital </a:t>
            </a:r>
            <a:r>
              <a:rPr lang="en-IN" sz="1500" b="1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trauma.JSCR</a:t>
            </a:r>
            <a:r>
              <a:rPr lang="en-IN" sz="15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2013;9(3):107-9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857E86A-0DF3-DC4F-AC90-4ED2C128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REPORT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CC2FD-3B7E-7648-BAEF-89805D29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17638"/>
            <a:ext cx="6019800" cy="47085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year old  boy was referred  to strabismus clinic with complaint of- </a:t>
            </a:r>
          </a:p>
          <a:p>
            <a:pPr>
              <a:buFont typeface="Wingdings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persistent double vision </a:t>
            </a:r>
          </a:p>
          <a:p>
            <a:pPr>
              <a:buFont typeface="Wingdings" pitchFamily="2" charset="2"/>
              <a:buChar char="Ø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enophthalmos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left eye  post surgical repair of orbital floor fracture by maxillofacial surgeon 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HISTORY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weeks before reporting to us patient presented in trauma center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he met with road traffic accident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C/O    </a:t>
            </a:r>
          </a:p>
          <a:p>
            <a:pPr>
              <a:buFont typeface="Wingdings" pitchFamily="2" charset="2"/>
              <a:buChar char="v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of consciousness,</a:t>
            </a:r>
          </a:p>
          <a:p>
            <a:pPr>
              <a:buFont typeface="Wingdings" pitchFamily="2" charset="2"/>
              <a:buChar char="v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Oronasal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bleeding,</a:t>
            </a:r>
          </a:p>
          <a:p>
            <a:pPr>
              <a:buFont typeface="Wingdings" pitchFamily="2" charset="2"/>
              <a:buChar char="v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Nausea, vomiting, headache</a:t>
            </a:r>
          </a:p>
          <a:p>
            <a:pPr>
              <a:buFont typeface="Wingdings" pitchFamily="2" charset="2"/>
              <a:buChar char="v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Pain in left eye and double vision</a:t>
            </a:r>
          </a:p>
          <a:p>
            <a:pPr>
              <a:buFont typeface="Wingdings" pitchFamily="2" charset="2"/>
              <a:buChar char="v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Referred to maxillofacial surgeon from emergency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65A9C66-085E-4149-BA7D-B60664C2C2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9" t="20714" r="5452" b="16557"/>
          <a:stretch/>
        </p:blipFill>
        <p:spPr>
          <a:xfrm>
            <a:off x="6248400" y="1600200"/>
            <a:ext cx="2664296" cy="27281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5E0E8C-8EB5-DD47-B5EF-FBD6A9809C33}"/>
              </a:ext>
            </a:extLst>
          </p:cNvPr>
          <p:cNvSpPr txBox="1"/>
          <p:nvPr/>
        </p:nvSpPr>
        <p:spPr>
          <a:xfrm>
            <a:off x="6172200" y="4572000"/>
            <a:ext cx="2740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1-showing 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enophthalmos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sutured wounds 10 days post surgical repair</a:t>
            </a:r>
          </a:p>
        </p:txBody>
      </p:sp>
    </p:spTree>
    <p:extLst>
      <p:ext uri="{BB962C8B-B14F-4D97-AF65-F5344CB8AC3E}">
        <p14:creationId xmlns:p14="http://schemas.microsoft.com/office/powerpoint/2010/main" val="18609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214B85-C302-AF45-BE5D-2C60C4F3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EXAMINATION BEFORE REPAIR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CF5F2-7E3D-B44F-ACDF-E99F6F22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066800"/>
            <a:ext cx="4040188" cy="63976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EXAMINATION DOCUMENTED ON RECORDS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4BDBE-714D-A847-8C58-5BEAA8872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040188" cy="3966555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periorbital swelling </a:t>
            </a:r>
          </a:p>
          <a:p>
            <a:pPr>
              <a:buFont typeface="Wingdings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subconjunctival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haemorrhage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Enophthalmos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present(&gt;2mm)</a:t>
            </a:r>
          </a:p>
          <a:p>
            <a:pPr>
              <a:buFont typeface="Wingdings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Tenderness to palpation over inferior orbital rim</a:t>
            </a:r>
          </a:p>
          <a:p>
            <a:pPr>
              <a:buFont typeface="Wingdings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 of infraorbital hypoesthesia</a:t>
            </a:r>
          </a:p>
          <a:p>
            <a:pPr>
              <a:buFont typeface="Wingdings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ocular motility</a:t>
            </a:r>
          </a:p>
          <a:p>
            <a:pPr>
              <a:buFont typeface="Wingdings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duction test –(Positive) Restriction in vertical upward direction, suggesting entrapment of IR muscle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10639-3F0E-C743-9C6C-ADEDAA96B6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90B9ED-2393-BD43-9724-8FA7E89269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641C1C0-71B3-FB44-9434-E84379F5D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" t="73" r="32704" b="59427"/>
          <a:stretch/>
        </p:blipFill>
        <p:spPr>
          <a:xfrm>
            <a:off x="4343400" y="1143000"/>
            <a:ext cx="4724400" cy="56683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7C89A3-DEB5-4A4E-B0E3-A1F43AA694DE}"/>
              </a:ext>
            </a:extLst>
          </p:cNvPr>
          <p:cNvSpPr/>
          <p:nvPr/>
        </p:nvSpPr>
        <p:spPr>
          <a:xfrm>
            <a:off x="76200" y="5181600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Fig-2 CT scan showed presence of large fracture of the floor of the left orbit (red annotations with  herniation of the orbital fat and contents into maxillary sinus</a:t>
            </a:r>
          </a:p>
        </p:txBody>
      </p:sp>
    </p:spTree>
    <p:extLst>
      <p:ext uri="{BB962C8B-B14F-4D97-AF65-F5344CB8AC3E}">
        <p14:creationId xmlns:p14="http://schemas.microsoft.com/office/powerpoint/2010/main" val="141024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5FF58-C9A6-3F48-AF93-4B8D9A58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6DD60A-EE1E-024B-B346-B72BBA07E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Diagnosis-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Fracture of floor of orbit  with entrapment of Inferior rectus muscle in left eye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Surgical reduction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entraped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inferior rectus muscle and orbital tissues with repair of orbital floor fracture using titanium mesh under General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anaesthesia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D1DF16-912B-914D-B0D5-00742A6E4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65" t="3792" r="30836" b="57207"/>
          <a:stretch/>
        </p:blipFill>
        <p:spPr>
          <a:xfrm>
            <a:off x="1" y="2286000"/>
            <a:ext cx="5029200" cy="3620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BDF242-745D-D242-9399-66ED279B1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55" r="50000"/>
          <a:stretch/>
        </p:blipFill>
        <p:spPr>
          <a:xfrm>
            <a:off x="5181598" y="2286000"/>
            <a:ext cx="3847881" cy="3620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BA879A-6E6D-0641-92A4-F89ADF854AA8}"/>
              </a:ext>
            </a:extLst>
          </p:cNvPr>
          <p:cNvSpPr txBox="1"/>
          <p:nvPr/>
        </p:nvSpPr>
        <p:spPr>
          <a:xfrm>
            <a:off x="228600" y="5943600"/>
            <a:ext cx="8800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Fig-3 CT Scan 3D Face shows comminuted fracture of  walls of  maxillary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sinuses.Metallic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mesh in floor of left orbit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metallic fixator seen over maxillary sinus wall</a:t>
            </a:r>
          </a:p>
        </p:txBody>
      </p:sp>
    </p:spTree>
    <p:extLst>
      <p:ext uri="{BB962C8B-B14F-4D97-AF65-F5344CB8AC3E}">
        <p14:creationId xmlns:p14="http://schemas.microsoft.com/office/powerpoint/2010/main" val="400350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ony\Desktop\paralytic cases sposi\sagar trauma\IMG_8237.JPG"/>
          <p:cNvPicPr>
            <a:picLocks noChangeAspect="1" noChangeArrowheads="1"/>
          </p:cNvPicPr>
          <p:nvPr/>
        </p:nvPicPr>
        <p:blipFill rotWithShape="1">
          <a:blip r:embed="rId2" cstate="print"/>
          <a:srcRect l="6564" t="24488" r="4820"/>
          <a:stretch/>
        </p:blipFill>
        <p:spPr bwMode="auto">
          <a:xfrm>
            <a:off x="5726796" y="1447800"/>
            <a:ext cx="2960004" cy="18791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9985FD-EBF0-BC46-BB65-C5380D8C3D2C}"/>
              </a:ext>
            </a:extLst>
          </p:cNvPr>
          <p:cNvSpPr/>
          <p:nvPr/>
        </p:nvSpPr>
        <p:spPr>
          <a:xfrm>
            <a:off x="76200" y="152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b="1" dirty="0">
                <a:latin typeface="Comic Sans MS" panose="030F0902030302020204" pitchFamily="66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67FF26-4CA7-4942-811A-50C80C10C153}"/>
              </a:ext>
            </a:extLst>
          </p:cNvPr>
          <p:cNvSpPr/>
          <p:nvPr/>
        </p:nvSpPr>
        <p:spPr>
          <a:xfrm>
            <a:off x="152400" y="609600"/>
            <a:ext cx="86868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Comic Sans MS" panose="030F0902030302020204" pitchFamily="66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Persistent vertical diplopia with ocular deviation and  limitation of ocular motility post surgical repair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BD59D-723A-8F49-9084-4E36CB344887}"/>
              </a:ext>
            </a:extLst>
          </p:cNvPr>
          <p:cNvSpPr txBox="1"/>
          <p:nvPr/>
        </p:nvSpPr>
        <p:spPr>
          <a:xfrm>
            <a:off x="76200" y="762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WAS HE REFERRED TO STRABISMUS CLINIC POST SURGICAL REPAIR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F31433E-3DC9-1247-9912-B01E608FB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46886"/>
            <a:ext cx="4191000" cy="4978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OCULAR EXAMINATION</a:t>
            </a:r>
          </a:p>
          <a:p>
            <a:pPr>
              <a:buFont typeface="Wingdings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VA- 6/6 R/E 6/9 L/E 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 periorbital swelling 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subconjunctival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haemorrhage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enophthalmos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present (2mm)</a:t>
            </a:r>
          </a:p>
          <a:p>
            <a:pPr>
              <a:buFont typeface="Wingdings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Sutured wound over upper and lower li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800" dirty="0"/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DIPLOPIA CHARTING 1M- 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diplopia in primary position and downgaze 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laevodepression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0784FF-85D5-1141-8CBB-F204D6EF6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8" t="-581" r="2672" b="3747"/>
          <a:stretch/>
        </p:blipFill>
        <p:spPr>
          <a:xfrm>
            <a:off x="5586193" y="3657600"/>
            <a:ext cx="3405407" cy="2819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C9B3A5-EC01-0346-99C9-12C6DD760750}"/>
              </a:ext>
            </a:extLst>
          </p:cNvPr>
          <p:cNvSpPr txBox="1"/>
          <p:nvPr/>
        </p:nvSpPr>
        <p:spPr>
          <a:xfrm>
            <a:off x="6248400" y="3364468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4- mild </a:t>
            </a: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enophthalmos</a:t>
            </a: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81130-F0AF-8C4D-A217-DFBD9B53C92F}"/>
              </a:ext>
            </a:extLst>
          </p:cNvPr>
          <p:cNvSpPr txBox="1"/>
          <p:nvPr/>
        </p:nvSpPr>
        <p:spPr>
          <a:xfrm>
            <a:off x="5638800" y="64770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Fig-5 Diplopia charting at 1 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1733" y="-736887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C:\Users\Sony\Desktop\paralytic cases sposi\sagar trauma\IMG_82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5333" y="1501099"/>
            <a:ext cx="1981200" cy="891264"/>
          </a:xfrm>
          <a:prstGeom prst="rect">
            <a:avLst/>
          </a:prstGeom>
          <a:noFill/>
        </p:spPr>
      </p:pic>
      <p:pic>
        <p:nvPicPr>
          <p:cNvPr id="4" name="Picture 4" descr="C:\Users\Sony\Desktop\paralytic cases sposi\sagar trauma\IMG_82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533" y="1501099"/>
            <a:ext cx="1940497" cy="891263"/>
          </a:xfrm>
          <a:prstGeom prst="rect">
            <a:avLst/>
          </a:prstGeom>
          <a:noFill/>
        </p:spPr>
      </p:pic>
      <p:pic>
        <p:nvPicPr>
          <p:cNvPr id="5" name="Picture 5" descr="C:\Users\Sony\Desktop\paralytic cases sposi\sagar trauma\IMG_824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5333" y="532593"/>
            <a:ext cx="1981200" cy="911056"/>
          </a:xfrm>
          <a:prstGeom prst="rect">
            <a:avLst/>
          </a:prstGeom>
          <a:noFill/>
        </p:spPr>
      </p:pic>
      <p:pic>
        <p:nvPicPr>
          <p:cNvPr id="6" name="Picture 7" descr="C:\Users\Sony\Desktop\paralytic cases sposi\sagar trauma\IMG_824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1902" y="1534966"/>
            <a:ext cx="1915098" cy="857396"/>
          </a:xfrm>
          <a:prstGeom prst="rect">
            <a:avLst/>
          </a:prstGeom>
          <a:noFill/>
        </p:spPr>
      </p:pic>
      <p:pic>
        <p:nvPicPr>
          <p:cNvPr id="7" name="Picture 8" descr="C:\Users\Sony\Desktop\paralytic cases sposi\sagar trauma\IMG_824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61902" y="528527"/>
            <a:ext cx="1915098" cy="935119"/>
          </a:xfrm>
          <a:prstGeom prst="rect">
            <a:avLst/>
          </a:prstGeom>
          <a:noFill/>
        </p:spPr>
      </p:pic>
      <p:pic>
        <p:nvPicPr>
          <p:cNvPr id="8" name="Picture 9" descr="C:\Users\Sony\Desktop\paralytic cases sposi\sagar trauma\IMG_824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61902" y="2493685"/>
            <a:ext cx="1929087" cy="859115"/>
          </a:xfrm>
          <a:prstGeom prst="rect">
            <a:avLst/>
          </a:prstGeom>
          <a:noFill/>
        </p:spPr>
      </p:pic>
      <p:pic>
        <p:nvPicPr>
          <p:cNvPr id="9" name="Picture 10" descr="C:\Users\Sony\Desktop\paralytic cases sposi\sagar trauma\IMG_824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2533" y="2487548"/>
            <a:ext cx="1971843" cy="865252"/>
          </a:xfrm>
          <a:prstGeom prst="rect">
            <a:avLst/>
          </a:prstGeom>
          <a:noFill/>
        </p:spPr>
      </p:pic>
      <p:pic>
        <p:nvPicPr>
          <p:cNvPr id="10" name="Picture 11" descr="C:\Users\Sony\Desktop\paralytic cases sposi\sagar trauma\IMG_824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55333" y="2472267"/>
            <a:ext cx="1981200" cy="897215"/>
          </a:xfrm>
          <a:prstGeom prst="rect">
            <a:avLst/>
          </a:prstGeom>
          <a:noFill/>
        </p:spPr>
      </p:pic>
      <p:pic>
        <p:nvPicPr>
          <p:cNvPr id="11" name="Picture 12" descr="C:\Users\Sony\Desktop\paralytic cases sposi\sagar trauma\IMG_8240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0" y="517468"/>
            <a:ext cx="1932030" cy="88844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7200" y="344066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VERSIONS- Fig-6 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Left eye exhibits -1 limitation in upward gaze and -2 .5  limitation in downward gaze 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32C60B-A80B-DC40-8504-92810DD9DCB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32150" r="23400" b="44750"/>
          <a:stretch/>
        </p:blipFill>
        <p:spPr>
          <a:xfrm>
            <a:off x="2865600" y="4038600"/>
            <a:ext cx="1840231" cy="11205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E56906-24B1-0D43-8CA6-77FB25D39AC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3250" r="26200" b="62663"/>
          <a:stretch/>
        </p:blipFill>
        <p:spPr>
          <a:xfrm>
            <a:off x="2884169" y="5410200"/>
            <a:ext cx="1840231" cy="10710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501C85-4F52-EA43-A72E-74DAF02A328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26901" r="16401" b="45800"/>
          <a:stretch/>
        </p:blipFill>
        <p:spPr>
          <a:xfrm>
            <a:off x="228600" y="4343400"/>
            <a:ext cx="2248563" cy="13286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7DC53D-3EFC-8D45-8F19-C5673D66EC7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17451" r="22001" b="60500"/>
          <a:stretch/>
        </p:blipFill>
        <p:spPr>
          <a:xfrm>
            <a:off x="5012638" y="4343400"/>
            <a:ext cx="2043002" cy="15053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6090B6-3BB2-D64F-A5A4-D2886C64F7AB}"/>
              </a:ext>
            </a:extLst>
          </p:cNvPr>
          <p:cNvSpPr txBox="1"/>
          <p:nvPr/>
        </p:nvSpPr>
        <p:spPr>
          <a:xfrm>
            <a:off x="1358454" y="87868"/>
            <a:ext cx="478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OCULAR MOTILITY EXAMINATION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B104D-3419-404E-828B-8111A65FDF1F}"/>
              </a:ext>
            </a:extLst>
          </p:cNvPr>
          <p:cNvSpPr/>
          <p:nvPr/>
        </p:nvSpPr>
        <p:spPr>
          <a:xfrm>
            <a:off x="4876800" y="601980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DUCTIONS Fig-7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-2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infraduction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limitation in left eye</a:t>
            </a:r>
          </a:p>
        </p:txBody>
      </p:sp>
    </p:spTree>
    <p:extLst>
      <p:ext uri="{BB962C8B-B14F-4D97-AF65-F5344CB8AC3E}">
        <p14:creationId xmlns:p14="http://schemas.microsoft.com/office/powerpoint/2010/main" val="4270776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Sony\Desktop\paralytic cases sposi\sagar trauma\IMG_823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3464" y="1567364"/>
            <a:ext cx="1981200" cy="1016071"/>
          </a:xfrm>
          <a:prstGeom prst="rect">
            <a:avLst/>
          </a:prstGeom>
          <a:noFill/>
        </p:spPr>
      </p:pic>
      <p:pic>
        <p:nvPicPr>
          <p:cNvPr id="5124" name="Picture 4" descr="C:\Users\Sony\Desktop\paralytic cases sposi\sagar trauma\IMG_82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959" y="1593617"/>
            <a:ext cx="2057401" cy="989819"/>
          </a:xfrm>
          <a:prstGeom prst="rect">
            <a:avLst/>
          </a:prstGeom>
          <a:noFill/>
        </p:spPr>
      </p:pic>
      <p:pic>
        <p:nvPicPr>
          <p:cNvPr id="5125" name="Picture 5" descr="C:\Users\Sony\Desktop\paralytic cases sposi\sagar trauma\IMG_824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304800"/>
            <a:ext cx="1935088" cy="946097"/>
          </a:xfrm>
          <a:prstGeom prst="rect">
            <a:avLst/>
          </a:prstGeom>
          <a:noFill/>
        </p:spPr>
      </p:pic>
      <p:pic>
        <p:nvPicPr>
          <p:cNvPr id="5127" name="Picture 7" descr="C:\Users\Sony\Desktop\paralytic cases sposi\sagar trauma\IMG_824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02142" y="1567364"/>
            <a:ext cx="1849760" cy="985483"/>
          </a:xfrm>
          <a:prstGeom prst="rect">
            <a:avLst/>
          </a:prstGeom>
          <a:noFill/>
        </p:spPr>
      </p:pic>
      <p:pic>
        <p:nvPicPr>
          <p:cNvPr id="5128" name="Picture 8" descr="C:\Users\Sony\Desktop\paralytic cases sposi\sagar trauma\IMG_824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040" y="304800"/>
            <a:ext cx="1849760" cy="964778"/>
          </a:xfrm>
          <a:prstGeom prst="rect">
            <a:avLst/>
          </a:prstGeom>
          <a:noFill/>
        </p:spPr>
      </p:pic>
      <p:pic>
        <p:nvPicPr>
          <p:cNvPr id="5129" name="Picture 9" descr="C:\Users\Sony\Desktop\paralytic cases sposi\sagar trauma\IMG_824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10609" y="2819400"/>
            <a:ext cx="1871191" cy="1161036"/>
          </a:xfrm>
          <a:prstGeom prst="rect">
            <a:avLst/>
          </a:prstGeom>
          <a:noFill/>
        </p:spPr>
      </p:pic>
      <p:pic>
        <p:nvPicPr>
          <p:cNvPr id="5130" name="Picture 10" descr="C:\Users\Sony\Desktop\paralytic cases sposi\sagar trauma\IMG_824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8559" y="2895600"/>
            <a:ext cx="2119192" cy="1090670"/>
          </a:xfrm>
          <a:prstGeom prst="rect">
            <a:avLst/>
          </a:prstGeom>
          <a:noFill/>
        </p:spPr>
      </p:pic>
      <p:pic>
        <p:nvPicPr>
          <p:cNvPr id="5131" name="Picture 11" descr="C:\Users\Sony\Desktop\paralytic cases sposi\sagar trauma\IMG_824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1651" y="2895600"/>
            <a:ext cx="2016637" cy="1090669"/>
          </a:xfrm>
          <a:prstGeom prst="rect">
            <a:avLst/>
          </a:prstGeom>
          <a:noFill/>
        </p:spPr>
      </p:pic>
      <p:pic>
        <p:nvPicPr>
          <p:cNvPr id="5132" name="Picture 12" descr="C:\Users\Sony\Desktop\paralytic cases sposi\sagar trauma\IMG_8240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1" y="304800"/>
            <a:ext cx="2057400" cy="94609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8A529-DE39-1945-B476-30B3A318FE4A}"/>
              </a:ext>
            </a:extLst>
          </p:cNvPr>
          <p:cNvSpPr txBox="1"/>
          <p:nvPr/>
        </p:nvSpPr>
        <p:spPr>
          <a:xfrm>
            <a:off x="3124200" y="251460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16L/R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0467B-0F69-AE43-BF3E-D1063011622C}"/>
              </a:ext>
            </a:extLst>
          </p:cNvPr>
          <p:cNvSpPr txBox="1"/>
          <p:nvPr/>
        </p:nvSpPr>
        <p:spPr>
          <a:xfrm>
            <a:off x="5334000" y="251460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20L/R 8BI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95304-A121-FA48-8079-C90BE90AACB7}"/>
              </a:ext>
            </a:extLst>
          </p:cNvPr>
          <p:cNvSpPr txBox="1"/>
          <p:nvPr/>
        </p:nvSpPr>
        <p:spPr>
          <a:xfrm>
            <a:off x="1066800" y="251460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Ortho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8B80-37A0-D949-8F50-5E9D364A9551}"/>
              </a:ext>
            </a:extLst>
          </p:cNvPr>
          <p:cNvSpPr txBox="1"/>
          <p:nvPr/>
        </p:nvSpPr>
        <p:spPr>
          <a:xfrm>
            <a:off x="3048000" y="396240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22L/R 7BI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062F3-B97D-414C-B6B8-1E090449A73B}"/>
              </a:ext>
            </a:extLst>
          </p:cNvPr>
          <p:cNvSpPr txBox="1"/>
          <p:nvPr/>
        </p:nvSpPr>
        <p:spPr>
          <a:xfrm>
            <a:off x="5324872" y="396240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24L/R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9812B-3C87-D246-B8C7-43E3C9093786}"/>
              </a:ext>
            </a:extLst>
          </p:cNvPr>
          <p:cNvSpPr txBox="1"/>
          <p:nvPr/>
        </p:nvSpPr>
        <p:spPr>
          <a:xfrm>
            <a:off x="3267472" y="121920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Ortho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46784-686B-0944-83FE-2BA3283D0486}"/>
              </a:ext>
            </a:extLst>
          </p:cNvPr>
          <p:cNvSpPr txBox="1"/>
          <p:nvPr/>
        </p:nvSpPr>
        <p:spPr>
          <a:xfrm>
            <a:off x="381000" y="411480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Near-10L/R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Distance- 16 L/R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5A445-D1F3-8143-BA50-7A4726A17917}"/>
              </a:ext>
            </a:extLst>
          </p:cNvPr>
          <p:cNvSpPr txBox="1"/>
          <p:nvPr/>
        </p:nvSpPr>
        <p:spPr>
          <a:xfrm>
            <a:off x="328559" y="4724400"/>
            <a:ext cx="8663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Fig-8 Measurement of ocular deviation in diagnostic positions of gaze shows-Hypertropia in primary position and increasing in downgaze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5C3DC-144C-F04B-8D04-2269803BBF1F}"/>
              </a:ext>
            </a:extLst>
          </p:cNvPr>
          <p:cNvSpPr/>
          <p:nvPr/>
        </p:nvSpPr>
        <p:spPr>
          <a:xfrm>
            <a:off x="228600" y="5562600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Duction Test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Negative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Generation 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-Weak force generation test as some resistance was felt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Saccades-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Downward slowed saccades</a:t>
            </a:r>
          </a:p>
        </p:txBody>
      </p:sp>
    </p:spTree>
    <p:extLst>
      <p:ext uri="{BB962C8B-B14F-4D97-AF65-F5344CB8AC3E}">
        <p14:creationId xmlns:p14="http://schemas.microsoft.com/office/powerpoint/2010/main" val="41639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75A7-9B56-F346-80B3-BB094DAE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we dealing with?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846DDC-67A4-DC4B-8890-30168B474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90783"/>
              </p:ext>
            </p:extLst>
          </p:nvPr>
        </p:nvGraphicFramePr>
        <p:xfrm>
          <a:off x="529208" y="836712"/>
          <a:ext cx="8147248" cy="524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957256824"/>
                    </a:ext>
                  </a:extLst>
                </a:gridCol>
                <a:gridCol w="1625312">
                  <a:extLst>
                    <a:ext uri="{9D8B030D-6E8A-4147-A177-3AD203B41FA5}">
                      <a16:colId xmlns:a16="http://schemas.microsoft.com/office/drawing/2014/main" val="182705206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37205476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14424488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501952805"/>
                    </a:ext>
                  </a:extLst>
                </a:gridCol>
              </a:tblGrid>
              <a:tr h="1157271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INTRAORBITAL OEDEMA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ENTRAPMENT OF IR MUSCLE</a:t>
                      </a:r>
                    </a:p>
                    <a:p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(RESTRICTION OF 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FLAP TEAR OF MUSCLE</a:t>
                      </a:r>
                    </a:p>
                    <a:p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(PARESIS OF 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RUPTURE OF IR MUSCLE</a:t>
                      </a:r>
                    </a:p>
                    <a:p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(COMPLETE PALSY OF 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POSTERIOR BLOW OUT FRACTURE</a:t>
                      </a:r>
                    </a:p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(COMBINED RESTRICTIVE AND PARETIC)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10154"/>
                  </a:ext>
                </a:extLst>
              </a:tr>
              <a:tr h="61721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 NONSPECIFIC LIMITATION OF MOTILITY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LIMITATION IN SUPRADUCTION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LIMITATION   IN 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MOVEMENT IN DOWNGAZE BEYOND MIDLINE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LIMITATION IN DEPRESSION AND ELEVATION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873367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FDT MILD  RESTRICTION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FDT-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FDT -NEGATIVE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FDT-NEGATIVE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FDT- POSITIVE IN UPGAZE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312008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FGT-NORMAL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FGT- 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FGT- ABSENT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FGT-WEAK FOR 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98007"/>
                  </a:ext>
                </a:extLst>
              </a:tr>
              <a:tr h="151731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HYPOTROPIA </a:t>
                      </a: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HYPERTROPIA </a:t>
                      </a: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ANGLE HYPERTROPIA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 DEVIATION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 IN UPGAZE (RESTRICTIVE)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 IN DOWNGAZE(PARETIC)</a:t>
                      </a: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840224"/>
                  </a:ext>
                </a:extLst>
              </a:tr>
              <a:tr h="30860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 SACCADES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 UPWARD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SLOWED DOWNWARD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SLOWED DOWNWARD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 UPWARD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641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33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917</Words>
  <Application>Microsoft Macintosh PowerPoint</Application>
  <PresentationFormat>On-screen Show (4:3)</PresentationFormat>
  <Paragraphs>156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Comic Sans MS</vt:lpstr>
      <vt:lpstr>Tahoma</vt:lpstr>
      <vt:lpstr>Times New Roman</vt:lpstr>
      <vt:lpstr>Wingdings</vt:lpstr>
      <vt:lpstr>Office Theme</vt:lpstr>
      <vt:lpstr>TITLE- Persistent diplopia after repair of orbital blowout fracture</vt:lpstr>
      <vt:lpstr>INTRODUCTION</vt:lpstr>
      <vt:lpstr>CASE REPORT</vt:lpstr>
      <vt:lpstr>EXAMINATION BEFORE REPAIR</vt:lpstr>
      <vt:lpstr> </vt:lpstr>
      <vt:lpstr>PowerPoint Presentation</vt:lpstr>
      <vt:lpstr>PowerPoint Presentation</vt:lpstr>
      <vt:lpstr>PowerPoint Presentation</vt:lpstr>
      <vt:lpstr>What are we dealing with?</vt:lpstr>
      <vt:lpstr>RE-EVALUATION OF MRI SCAN</vt:lpstr>
      <vt:lpstr>   </vt:lpstr>
      <vt:lpstr>To conclude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Rohan Madaan</dc:creator>
  <cp:lastModifiedBy>Reena Gupta</cp:lastModifiedBy>
  <cp:revision>73</cp:revision>
  <dcterms:created xsi:type="dcterms:W3CDTF">2020-12-06T10:17:36Z</dcterms:created>
  <dcterms:modified xsi:type="dcterms:W3CDTF">2020-12-10T06:57:05Z</dcterms:modified>
</cp:coreProperties>
</file>